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38" r:id="rId28"/>
    <p:sldId id="1739" r:id="rId29"/>
    <p:sldId id="339" r:id="rId30"/>
    <p:sldId id="1740" r:id="rId31"/>
    <p:sldId id="343" r:id="rId32"/>
    <p:sldId id="342" r:id="rId33"/>
    <p:sldId id="1741" r:id="rId34"/>
    <p:sldId id="1743" r:id="rId35"/>
    <p:sldId id="17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8"/>
    <p:restoredTop sz="90146"/>
  </p:normalViewPr>
  <p:slideViewPr>
    <p:cSldViewPr snapToGrid="0" snapToObjects="1">
      <p:cViewPr varScale="1">
        <p:scale>
          <a:sx n="117" d="100"/>
          <a:sy n="11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strRef>
              <c:f>Sheet1!$A$1:$A$12</c:f>
              <c:strCache>
                <c:ptCount val="12"/>
                <c:pt idx="0">
                  <c:v>z</c:v>
                </c:pt>
                <c:pt idx="1">
                  <c:v>-5</c:v>
                </c:pt>
                <c:pt idx="2">
                  <c:v>-4</c:v>
                </c:pt>
                <c:pt idx="3">
                  <c:v>-3</c:v>
                </c:pt>
                <c:pt idx="4">
                  <c:v>-2</c:v>
                </c:pt>
                <c:pt idx="5">
                  <c:v>-1</c:v>
                </c:pt>
                <c:pt idx="6">
                  <c:v>0</c:v>
                </c:pt>
                <c:pt idx="7">
                  <c:v>1</c:v>
                </c:pt>
                <c:pt idx="8">
                  <c:v>2</c:v>
                </c:pt>
                <c:pt idx="9">
                  <c:v>3</c:v>
                </c:pt>
                <c:pt idx="10">
                  <c:v>4</c:v>
                </c:pt>
                <c:pt idx="11">
                  <c:v>5</c:v>
                </c:pt>
              </c:strCache>
            </c:str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BED1-3E40-8363-6AE41DFBEA35}"/>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27</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takes several iteration through minibatches to complete an epoch</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288491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learn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input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activation function, c a bias vector and W the weight matrix from input </a:t>
                </a:r>
                <a:r>
                  <a:rPr lang="en-US" dirty="0" err="1"/>
                  <a:t>i</a:t>
                </a:r>
                <a:r>
                  <a:rPr lang="en-US" dirty="0"/>
                  <a:t> to neuron j</a:t>
                </a:r>
              </a:p>
              <a:p>
                <a:r>
                  <a:rPr lang="en-US" dirty="0"/>
                  <a:t>A </a:t>
                </a:r>
                <a:r>
                  <a:rPr lang="en-US" b="1" dirty="0"/>
                  <a:t>model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4037771907"/>
              </p:ext>
            </p:extLst>
          </p:nvPr>
        </p:nvGraphicFramePr>
        <p:xfrm>
          <a:off x="6172200" y="1825625"/>
          <a:ext cx="5183188" cy="3504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pPr marL="0" indent="0">
                  <a:buNone/>
                </a:pPr>
                <a:r>
                  <a:rPr lang="en-US" dirty="0"/>
                  <a:t>Q: How do networks learn, aka how do we modify the weights?</a:t>
                </a:r>
              </a:p>
              <a:p>
                <a:r>
                  <a:rPr lang="en-US" dirty="0"/>
                  <a:t>We need a cost representing the error to minimize as a function of the weights</a:t>
                </a:r>
              </a:p>
              <a:p>
                <a:r>
                  <a:rPr lang="en-US" dirty="0"/>
                  <a:t>Most modern networks use </a:t>
                </a:r>
                <a:r>
                  <a:rPr lang="en-US" b="1" dirty="0"/>
                  <a:t>cross-entropy</a:t>
                </a:r>
                <a:r>
                  <a:rPr lang="en-US" dirty="0"/>
                  <a:t> between training data (N samples) and modeled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2632" b="-2573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lvl="1"/>
                <a:r>
                  <a:rPr lang="en-US" b="0" dirty="0"/>
                  <a:t>Batch or </a:t>
                </a:r>
                <a:r>
                  <a:rPr lang="en-US" dirty="0"/>
                  <a:t>full gradient </a:t>
                </a:r>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a:p>
              <a:p>
                <a:pPr lvl="2"/>
                <a:r>
                  <a:rPr lang="en-US" dirty="0"/>
                  <a:t>Requires the computation of the gradient across the full data set</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oMath>
                </a14:m>
                <a:r>
                  <a:rPr lang="en-US" dirty="0"/>
                  <a:t>is a constant known as learning rate</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965" t="-2632" r="-724"/>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lstStyle/>
              <a:p>
                <a:r>
                  <a:rPr lang="en-US" dirty="0"/>
                  <a:t>Back-Propagation is a method to </a:t>
                </a:r>
                <a:r>
                  <a:rPr lang="en-US" b="1" dirty="0"/>
                  <a:t>compute the gradient</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2632" b="-43275"/>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4506" y="2192579"/>
            <a:ext cx="8252347" cy="3702873"/>
          </a:xfrm>
          <a:prstGeom prst="rect">
            <a:avLst/>
          </a:prstGeom>
          <a:solidFill>
            <a:schemeClr val="bg1"/>
          </a:solidFill>
        </p:spPr>
        <p:txBody>
          <a:bodyPr wrap="square" rtlCol="0">
            <a:spAutoFit/>
          </a:bodyPr>
          <a:lstStyle/>
          <a:p>
            <a:r>
              <a:rPr lang="en-US" sz="2133" dirty="0">
                <a:latin typeface="Consolas" panose="020B0609020204030204" pitchFamily="49" charset="0"/>
              </a:rPr>
              <a:t>  </a:t>
            </a:r>
          </a:p>
          <a:p>
            <a:r>
              <a:rPr lang="en-US" sz="2133" dirty="0">
                <a:latin typeface="Consolas" panose="020B0609020204030204" pitchFamily="49" charset="0"/>
              </a:rPr>
              <a:t>  loop maxEpochs times</a:t>
            </a:r>
          </a:p>
          <a:p>
            <a:r>
              <a:rPr lang="en-US" sz="2133" dirty="0">
                <a:latin typeface="Consolas" panose="020B0609020204030204" pitchFamily="49" charset="0"/>
              </a:rPr>
              <a:t>    for-each training item</a:t>
            </a:r>
          </a:p>
          <a:p>
            <a:r>
              <a:rPr lang="en-US" sz="2133" dirty="0">
                <a:latin typeface="Consolas" panose="020B0609020204030204" pitchFamily="49" charset="0"/>
              </a:rPr>
              <a:t>      get target values</a:t>
            </a:r>
          </a:p>
          <a:p>
            <a:r>
              <a:rPr lang="en-US" sz="2133" dirty="0">
                <a:latin typeface="Consolas" panose="020B0609020204030204" pitchFamily="49" charset="0"/>
              </a:rPr>
              <a:t>      compute output values</a:t>
            </a:r>
          </a:p>
          <a:p>
            <a:r>
              <a:rPr lang="en-US" sz="2133" dirty="0">
                <a:latin typeface="Consolas" panose="020B0609020204030204" pitchFamily="49" charset="0"/>
              </a:rPr>
              <a:t>      compute the gradient of each weight</a:t>
            </a:r>
          </a:p>
          <a:p>
            <a:r>
              <a:rPr lang="en-US" sz="2133" dirty="0">
                <a:latin typeface="Consolas" panose="020B0609020204030204" pitchFamily="49" charset="0"/>
              </a:rPr>
              <a:t>      use gradient to compute delta for each weight</a:t>
            </a:r>
          </a:p>
          <a:p>
            <a:r>
              <a:rPr lang="en-US" sz="2133" dirty="0">
                <a:latin typeface="Consolas" panose="020B0609020204030204" pitchFamily="49" charset="0"/>
              </a:rPr>
              <a:t>      update each weight using its delta</a:t>
            </a:r>
          </a:p>
          <a:p>
            <a:r>
              <a:rPr lang="en-US" sz="2133" dirty="0">
                <a:latin typeface="Consolas" panose="020B0609020204030204" pitchFamily="49" charset="0"/>
              </a:rPr>
              <a:t>    end-for</a:t>
            </a:r>
          </a:p>
          <a:p>
            <a:r>
              <a:rPr lang="en-US" sz="2133" dirty="0">
                <a:latin typeface="Consolas" panose="020B0609020204030204" pitchFamily="49" charset="0"/>
              </a:rPr>
              <a:t>  end-loop</a:t>
            </a:r>
          </a:p>
          <a:p>
            <a:endParaRPr lang="en-US" sz="2133" dirty="0">
              <a:latin typeface="Consolas" panose="020B0609020204030204" pitchFamily="49" charset="0"/>
            </a:endParaRPr>
          </a:p>
        </p:txBody>
      </p:sp>
      <p:sp>
        <p:nvSpPr>
          <p:cNvPr id="2" name="Title 1">
            <a:extLst>
              <a:ext uri="{FF2B5EF4-FFF2-40B4-BE49-F238E27FC236}">
                <a16:creationId xmlns:a16="http://schemas.microsoft.com/office/drawing/2014/main" id="{B39E4F1D-E54E-8743-92AF-25495A66C540}"/>
              </a:ext>
            </a:extLst>
          </p:cNvPr>
          <p:cNvSpPr>
            <a:spLocks noGrp="1"/>
          </p:cNvSpPr>
          <p:nvPr>
            <p:ph type="title"/>
          </p:nvPr>
        </p:nvSpPr>
        <p:spPr/>
        <p:txBody>
          <a:bodyPr/>
          <a:lstStyle/>
          <a:p>
            <a:r>
              <a:rPr lang="en-US" dirty="0"/>
              <a:t>Putting it all together iteratively</a:t>
            </a:r>
          </a:p>
        </p:txBody>
      </p:sp>
      <p:sp>
        <p:nvSpPr>
          <p:cNvPr id="5" name="TextBox 4">
            <a:extLst>
              <a:ext uri="{FF2B5EF4-FFF2-40B4-BE49-F238E27FC236}">
                <a16:creationId xmlns:a16="http://schemas.microsoft.com/office/drawing/2014/main" id="{9C1059ED-C8D7-0E4B-BFBE-28BF6440FB52}"/>
              </a:ext>
            </a:extLst>
          </p:cNvPr>
          <p:cNvSpPr txBox="1"/>
          <p:nvPr/>
        </p:nvSpPr>
        <p:spPr>
          <a:xfrm>
            <a:off x="968829" y="1618468"/>
            <a:ext cx="5464628" cy="369332"/>
          </a:xfrm>
          <a:prstGeom prst="rect">
            <a:avLst/>
          </a:prstGeom>
          <a:noFill/>
        </p:spPr>
        <p:txBody>
          <a:bodyPr wrap="square" rtlCol="0">
            <a:spAutoFit/>
          </a:bodyPr>
          <a:lstStyle/>
          <a:p>
            <a:r>
              <a:rPr lang="en-US" dirty="0"/>
              <a:t>Epoch = 1 complete cycle over a training set of given size </a:t>
            </a:r>
          </a:p>
        </p:txBody>
      </p:sp>
    </p:spTree>
    <p:extLst>
      <p:ext uri="{BB962C8B-B14F-4D97-AF65-F5344CB8AC3E}">
        <p14:creationId xmlns:p14="http://schemas.microsoft.com/office/powerpoint/2010/main" val="351357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A Graph Formulation</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derivatives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264"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1335</Words>
  <Application>Microsoft Macintosh PowerPoint</Application>
  <PresentationFormat>Widescreen</PresentationFormat>
  <Paragraphs>227</Paragraphs>
  <Slides>35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ＭＳ Ｐゴシック</vt:lpstr>
      <vt:lpstr>Arial</vt:lpstr>
      <vt:lpstr>Calibri</vt:lpstr>
      <vt:lpstr>Calibri Light</vt:lpstr>
      <vt:lpstr>Cambria Math</vt:lpstr>
      <vt:lpstr>Consolas</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Cost</vt:lpstr>
      <vt:lpstr>Optimization</vt:lpstr>
      <vt:lpstr>PowerPoint Presentation</vt:lpstr>
      <vt:lpstr>Back-Propagation</vt:lpstr>
      <vt:lpstr>Example with MSE</vt:lpstr>
      <vt:lpstr>Putting it all together iteratively</vt:lpstr>
      <vt:lpstr>A Graph Formulation</vt:lpstr>
      <vt:lpstr>Computational Graphs</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45</cp:revision>
  <dcterms:created xsi:type="dcterms:W3CDTF">2018-05-09T22:09:59Z</dcterms:created>
  <dcterms:modified xsi:type="dcterms:W3CDTF">2018-05-10T19:41:49Z</dcterms:modified>
</cp:coreProperties>
</file>